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9FC8-C311-49D6-AAF9-F904EDEA1ED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754D-6329-4A95-9A79-462F61A5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9FC8-C311-49D6-AAF9-F904EDEA1ED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754D-6329-4A95-9A79-462F61A5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6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9FC8-C311-49D6-AAF9-F904EDEA1ED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754D-6329-4A95-9A79-462F61A5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9FC8-C311-49D6-AAF9-F904EDEA1ED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754D-6329-4A95-9A79-462F61A5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9FC8-C311-49D6-AAF9-F904EDEA1ED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754D-6329-4A95-9A79-462F61A5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7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9FC8-C311-49D6-AAF9-F904EDEA1ED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754D-6329-4A95-9A79-462F61A5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2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9FC8-C311-49D6-AAF9-F904EDEA1ED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754D-6329-4A95-9A79-462F61A5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9FC8-C311-49D6-AAF9-F904EDEA1ED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754D-6329-4A95-9A79-462F61A5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5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9FC8-C311-49D6-AAF9-F904EDEA1ED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754D-6329-4A95-9A79-462F61A5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6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9FC8-C311-49D6-AAF9-F904EDEA1ED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754D-6329-4A95-9A79-462F61A5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0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9FC8-C311-49D6-AAF9-F904EDEA1ED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754D-6329-4A95-9A79-462F61A5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5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49FC8-C311-49D6-AAF9-F904EDEA1ED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0754D-6329-4A95-9A79-462F61A5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21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s://freepngimg.com/png/17922-satellite-png-h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liensquid.deviantart.com/art/Warning-Ionizing-Radiation-441449249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gadgetsin.com/the-integrated-circuit-hairbrush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B092-C760-4149-8544-B46A92E0F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9681"/>
            <a:ext cx="9215120" cy="217931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Vani" panose="020B0502040204020203" pitchFamily="18" charset="0"/>
              </a:rPr>
              <a:t>Space Environment Radiation Testing</a:t>
            </a:r>
            <a:br>
              <a:rPr lang="en-US" dirty="0">
                <a:latin typeface="+mn-lt"/>
                <a:cs typeface="Vani" panose="020B0502040204020203" pitchFamily="18" charset="0"/>
              </a:rPr>
            </a:br>
            <a:r>
              <a:rPr lang="en-US" sz="2400" dirty="0">
                <a:latin typeface="+mn-lt"/>
                <a:cs typeface="Vani" panose="020B0502040204020203" pitchFamily="18" charset="0"/>
              </a:rPr>
              <a:t>On Electrical Components</a:t>
            </a:r>
            <a:endParaRPr lang="en-US" dirty="0">
              <a:latin typeface="+mn-lt"/>
              <a:cs typeface="Vani" panose="020B05020402040202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91F31-AA61-4A93-8383-CAE156CF1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3718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/>
              <a:t>Mairely Urias, Hugh Barnaby</a:t>
            </a:r>
          </a:p>
          <a:p>
            <a:r>
              <a:rPr lang="en-US" sz="2000" dirty="0"/>
              <a:t>ASU School of Electrical, Computer and Energy Engineering</a:t>
            </a:r>
          </a:p>
          <a:p>
            <a:r>
              <a:rPr lang="en-US" sz="2000" dirty="0"/>
              <a:t>2022 Arizona NASA Space Grant Symposium</a:t>
            </a:r>
          </a:p>
          <a:p>
            <a:r>
              <a:rPr lang="en-US" sz="2000" dirty="0"/>
              <a:t>April 23,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2F4F8-C27F-47A1-A413-52C83A656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663" y="5565737"/>
            <a:ext cx="1226832" cy="1292263"/>
          </a:xfrm>
          <a:prstGeom prst="rect">
            <a:avLst/>
          </a:prstGeom>
        </p:spPr>
      </p:pic>
      <p:pic>
        <p:nvPicPr>
          <p:cNvPr id="3074" name="Picture 2" descr="Arizona NASA Vertical Text">
            <a:extLst>
              <a:ext uri="{FF2B5EF4-FFF2-40B4-BE49-F238E27FC236}">
                <a16:creationId xmlns:a16="http://schemas.microsoft.com/office/drawing/2014/main" id="{8BE0EF03-8704-4DE0-8D97-F87DC346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27" y="5330651"/>
            <a:ext cx="1001991" cy="13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ABB87-EDF7-4711-A5CE-0841951677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239"/>
          <a:stretch/>
        </p:blipFill>
        <p:spPr>
          <a:xfrm>
            <a:off x="11150410" y="5565737"/>
            <a:ext cx="822041" cy="9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6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FF67E-6CE9-46C0-A726-68D5892C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58859"/>
            <a:ext cx="10319027" cy="11449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Radiation Testing</a:t>
            </a:r>
            <a:endParaRPr lang="en-US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CF473-63F5-45C3-BF95-43B8EC436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1874582"/>
            <a:ext cx="5504908" cy="4638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Components:</a:t>
            </a:r>
          </a:p>
          <a:p>
            <a:pPr lvl="1"/>
            <a:r>
              <a:rPr lang="en-US" sz="2000" dirty="0"/>
              <a:t>LM741 </a:t>
            </a:r>
            <a:r>
              <a:rPr lang="en-US" sz="2000" dirty="0" err="1"/>
              <a:t>OpAmp</a:t>
            </a:r>
            <a:endParaRPr lang="en-US" sz="2000" dirty="0"/>
          </a:p>
          <a:p>
            <a:pPr lvl="2"/>
            <a:r>
              <a:rPr lang="en-US" dirty="0"/>
              <a:t>Overload protection on input and output (prevents possible circuit damage)</a:t>
            </a:r>
          </a:p>
          <a:p>
            <a:pPr lvl="2"/>
            <a:r>
              <a:rPr lang="en-US" dirty="0"/>
              <a:t>No latch-up when range is exceeded (allows device to function properly without having to power cycle.</a:t>
            </a:r>
          </a:p>
          <a:p>
            <a:pPr lvl="2"/>
            <a:r>
              <a:rPr lang="en-US" dirty="0"/>
              <a:t>Freedom from oscillations</a:t>
            </a:r>
          </a:p>
          <a:p>
            <a:pPr lvl="2"/>
            <a:r>
              <a:rPr lang="en-US" dirty="0"/>
              <a:t>General purpose op amp, commonly used as noninverting</a:t>
            </a:r>
          </a:p>
          <a:p>
            <a:r>
              <a:rPr lang="en-US" sz="2000" dirty="0"/>
              <a:t>Estimated Time:</a:t>
            </a:r>
          </a:p>
          <a:p>
            <a:pPr lvl="1"/>
            <a:r>
              <a:rPr lang="en-US" sz="2000" dirty="0"/>
              <a:t>4 hours beam time</a:t>
            </a:r>
          </a:p>
          <a:p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7C1FCF-49C5-42F3-8F08-F151F4169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60" y="1889295"/>
            <a:ext cx="2717801" cy="18412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C96DA6-63EB-4AC0-A69B-B6D18ED42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535" y="3891619"/>
            <a:ext cx="2987702" cy="22825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B8B0B54-03EA-4852-B743-7EF5F6445A5D}"/>
              </a:ext>
            </a:extLst>
          </p:cNvPr>
          <p:cNvSpPr txBox="1"/>
          <p:nvPr/>
        </p:nvSpPr>
        <p:spPr>
          <a:xfrm>
            <a:off x="9006440" y="2514092"/>
            <a:ext cx="23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LM741 Pin Description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1FD609-DE34-477E-8621-2CEA477A2E8F}"/>
              </a:ext>
            </a:extLst>
          </p:cNvPr>
          <p:cNvSpPr txBox="1"/>
          <p:nvPr/>
        </p:nvSpPr>
        <p:spPr>
          <a:xfrm>
            <a:off x="5846244" y="4714791"/>
            <a:ext cx="2050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Reverse</a:t>
            </a:r>
          </a:p>
          <a:p>
            <a:r>
              <a:rPr lang="en-US" dirty="0"/>
              <a:t>engineered LM741</a:t>
            </a:r>
          </a:p>
          <a:p>
            <a:r>
              <a:rPr lang="en-US" dirty="0"/>
              <a:t>die photo</a:t>
            </a:r>
          </a:p>
        </p:txBody>
      </p:sp>
      <p:pic>
        <p:nvPicPr>
          <p:cNvPr id="10" name="Picture 2" descr="Arizona NASA Vertical Text">
            <a:extLst>
              <a:ext uri="{FF2B5EF4-FFF2-40B4-BE49-F238E27FC236}">
                <a16:creationId xmlns:a16="http://schemas.microsoft.com/office/drawing/2014/main" id="{297E49D6-92CB-4090-A84D-8E824826B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17" y="5511004"/>
            <a:ext cx="735484" cy="9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8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4B5A3-5C89-45C2-8BC9-065B59BB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dirty="0"/>
              <a:t>Damages to Assess Post Irradiation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49123-2664-45C6-9C12-1DE36582C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US" sz="2200" dirty="0"/>
              <a:t>Changed Transistor Parameters</a:t>
            </a:r>
          </a:p>
          <a:p>
            <a:r>
              <a:rPr lang="en-US" sz="2200" dirty="0"/>
              <a:t>Electron-hole pairs</a:t>
            </a:r>
          </a:p>
          <a:p>
            <a:r>
              <a:rPr lang="en-US" sz="2200" dirty="0"/>
              <a:t>Current Leakages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71CA9-323E-4692-A81B-64AE88F91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57" y="2843784"/>
            <a:ext cx="3658265" cy="2917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38605-E374-486E-811B-2D1DB0D4A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979" y="2869879"/>
            <a:ext cx="5191695" cy="3050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7DB188-84E4-43A6-8967-5D4A9662229D}"/>
              </a:ext>
            </a:extLst>
          </p:cNvPr>
          <p:cNvSpPr txBox="1"/>
          <p:nvPr/>
        </p:nvSpPr>
        <p:spPr>
          <a:xfrm>
            <a:off x="2792476" y="6236966"/>
            <a:ext cx="736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Figures obtained from: Barnaby, Hugh. </a:t>
            </a:r>
            <a:r>
              <a:rPr lang="en-US" sz="1400" dirty="0" err="1"/>
              <a:t>Schrimpf</a:t>
            </a:r>
            <a:r>
              <a:rPr lang="en-US" sz="1400" dirty="0"/>
              <a:t>, Ron. Total Dose Effects in Solid State Materials and Devices. 2010. [PowerPoint Presentation]. SERESSA 2010</a:t>
            </a:r>
          </a:p>
        </p:txBody>
      </p:sp>
      <p:pic>
        <p:nvPicPr>
          <p:cNvPr id="9" name="Picture 2" descr="Arizona NASA Vertical Text">
            <a:extLst>
              <a:ext uri="{FF2B5EF4-FFF2-40B4-BE49-F238E27FC236}">
                <a16:creationId xmlns:a16="http://schemas.microsoft.com/office/drawing/2014/main" id="{585A49B0-2433-413F-9B08-AFBB7016C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17" y="5511004"/>
            <a:ext cx="735484" cy="9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4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3780-562D-495A-B528-BEBA9A382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Anticipated Results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1FB7-CF04-4F79-AB66-DE50324B7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2439416"/>
          </a:xfrm>
        </p:spPr>
        <p:txBody>
          <a:bodyPr>
            <a:normAutofit/>
          </a:bodyPr>
          <a:lstStyle/>
          <a:p>
            <a:r>
              <a:rPr lang="en-US" sz="2400" dirty="0"/>
              <a:t>Short Term Exposures (&lt;1 </a:t>
            </a:r>
            <a:r>
              <a:rPr lang="en-US" sz="2400" dirty="0">
                <a:sym typeface="Symbol" panose="05050102010706020507" pitchFamily="18" charset="2"/>
              </a:rPr>
              <a:t> </a:t>
            </a:r>
            <a:r>
              <a:rPr lang="en-US" sz="2400" dirty="0"/>
              <a:t>10</a:t>
            </a:r>
            <a:r>
              <a:rPr lang="en-US" sz="2400" baseline="30000" dirty="0"/>
              <a:t>9</a:t>
            </a:r>
            <a:r>
              <a:rPr lang="en-US" sz="2400" dirty="0"/>
              <a:t> cm</a:t>
            </a:r>
            <a:r>
              <a:rPr lang="en-US" sz="2400" baseline="30000" dirty="0"/>
              <a:t>-2</a:t>
            </a:r>
            <a:r>
              <a:rPr lang="en-US" sz="2400" dirty="0"/>
              <a:t>):</a:t>
            </a:r>
          </a:p>
          <a:p>
            <a:pPr lvl="1"/>
            <a:r>
              <a:rPr lang="en-US" dirty="0"/>
              <a:t>Results supporting analysis of Single Event Effect susceptibilities in selected transistors and circuits</a:t>
            </a:r>
          </a:p>
          <a:p>
            <a:r>
              <a:rPr lang="en-US" sz="2400" dirty="0"/>
              <a:t>Long Term Exposures (&gt;1 </a:t>
            </a:r>
            <a:r>
              <a:rPr lang="en-US" sz="2400" dirty="0">
                <a:sym typeface="Symbol" panose="05050102010706020507" pitchFamily="18" charset="2"/>
              </a:rPr>
              <a:t> </a:t>
            </a:r>
            <a:r>
              <a:rPr lang="en-US" sz="2400" dirty="0"/>
              <a:t>10</a:t>
            </a:r>
            <a:r>
              <a:rPr lang="en-US" sz="2400" baseline="30000" dirty="0"/>
              <a:t>10</a:t>
            </a:r>
            <a:r>
              <a:rPr lang="en-US" sz="2400" dirty="0"/>
              <a:t> cm</a:t>
            </a:r>
            <a:r>
              <a:rPr lang="en-US" sz="2400" baseline="30000" dirty="0"/>
              <a:t>-2</a:t>
            </a:r>
            <a:r>
              <a:rPr lang="en-US" sz="2400" dirty="0"/>
              <a:t>):</a:t>
            </a:r>
          </a:p>
          <a:p>
            <a:pPr lvl="1"/>
            <a:r>
              <a:rPr lang="en-US" dirty="0"/>
              <a:t>Results supporting analysis of combined TID and displacement damage susceptibilities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381D30-2D7C-47E9-A1FB-7CEE0978E681}"/>
              </a:ext>
            </a:extLst>
          </p:cNvPr>
          <p:cNvSpPr txBox="1"/>
          <p:nvPr/>
        </p:nvSpPr>
        <p:spPr>
          <a:xfrm>
            <a:off x="1096435" y="5003154"/>
            <a:ext cx="985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Conclusions: </a:t>
            </a:r>
            <a:r>
              <a:rPr lang="en-US" sz="2000" dirty="0"/>
              <a:t>With the data obtained from these studies, we will analyze radiation responses to further improve survivability of electrical components in the harsh radiation space environment</a:t>
            </a:r>
          </a:p>
        </p:txBody>
      </p:sp>
      <p:pic>
        <p:nvPicPr>
          <p:cNvPr id="7" name="Picture 2" descr="Arizona NASA Vertical Text">
            <a:extLst>
              <a:ext uri="{FF2B5EF4-FFF2-40B4-BE49-F238E27FC236}">
                <a16:creationId xmlns:a16="http://schemas.microsoft.com/office/drawing/2014/main" id="{9450E252-3971-4CDB-97E7-1317E7AA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17" y="5511004"/>
            <a:ext cx="735484" cy="9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95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C7FF-B28C-4A47-9C5C-3A3A4509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640" y="3078162"/>
            <a:ext cx="2712720" cy="701675"/>
          </a:xfrm>
        </p:spPr>
        <p:txBody>
          <a:bodyPr/>
          <a:lstStyle/>
          <a:p>
            <a:r>
              <a:rPr lang="en-US" b="1" dirty="0"/>
              <a:t>Questions?</a:t>
            </a:r>
          </a:p>
        </p:txBody>
      </p:sp>
      <p:pic>
        <p:nvPicPr>
          <p:cNvPr id="3" name="Picture 2" descr="Arizona NASA Vertical Text">
            <a:extLst>
              <a:ext uri="{FF2B5EF4-FFF2-40B4-BE49-F238E27FC236}">
                <a16:creationId xmlns:a16="http://schemas.microsoft.com/office/drawing/2014/main" id="{D41FF1A0-BDF2-4A2F-9ED2-79A85E9D8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17" y="5511004"/>
            <a:ext cx="735484" cy="9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6100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8AAF-A80E-4EC0-ABF8-4696E82A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D742-DFCA-4FFF-A3C0-A816B6985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special thanks to :</a:t>
            </a:r>
          </a:p>
          <a:p>
            <a:r>
              <a:rPr lang="en-US" dirty="0"/>
              <a:t>Dr. Hugh Barnaby, for the guidance and mentorship</a:t>
            </a:r>
          </a:p>
          <a:p>
            <a:r>
              <a:rPr lang="en-US" dirty="0"/>
              <a:t>Dr. Daniel Robertson and the Radiation Oncology Research Committee at the Mayo Clinic for allowing and facilitating the use of proton beam for academic use</a:t>
            </a:r>
          </a:p>
          <a:p>
            <a:r>
              <a:rPr lang="en-US" dirty="0"/>
              <a:t>ASU/NASA Space Grant Consortium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AC05E-D5D8-42DC-AE4A-3E03BF6D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297" y="5090090"/>
            <a:ext cx="1226832" cy="1292263"/>
          </a:xfrm>
          <a:prstGeom prst="rect">
            <a:avLst/>
          </a:prstGeom>
        </p:spPr>
      </p:pic>
      <p:pic>
        <p:nvPicPr>
          <p:cNvPr id="5" name="Picture 2" descr="Arizona NASA Vertical Text">
            <a:extLst>
              <a:ext uri="{FF2B5EF4-FFF2-40B4-BE49-F238E27FC236}">
                <a16:creationId xmlns:a16="http://schemas.microsoft.com/office/drawing/2014/main" id="{A6995E26-DF72-4A8D-972A-CA4A8EF2D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00227"/>
            <a:ext cx="1001991" cy="13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69A140-E3EF-45D1-9C5F-27F6B55FD1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239"/>
          <a:stretch/>
        </p:blipFill>
        <p:spPr>
          <a:xfrm>
            <a:off x="9572703" y="5090090"/>
            <a:ext cx="1016966" cy="12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168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2479-C570-4AF9-A266-F5544E08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Radiation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1395D-C6E8-4EDB-9E50-72283DA36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" y="1591945"/>
            <a:ext cx="4364162" cy="289060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Radiation: </a:t>
            </a:r>
            <a:r>
              <a:rPr lang="en-US" sz="2400" b="0" i="0" dirty="0">
                <a:effectLst/>
              </a:rPr>
              <a:t>energy that is emitted in the form of rays, electromagnetic waves, and/or particles</a:t>
            </a:r>
          </a:p>
          <a:p>
            <a:r>
              <a:rPr lang="en-US" sz="2400" b="0" i="0" dirty="0">
                <a:effectLst/>
              </a:rPr>
              <a:t>Space Radiation: made up of atoms in which electrons have been stripped away as atom accelerates in interstellar space to speeds approaching speed of light = Ionizing Radiation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BB0B8-C30F-43CC-9FD2-5FF204E84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314" y="1591945"/>
            <a:ext cx="5986787" cy="2890603"/>
          </a:xfrm>
          <a:prstGeom prst="rect">
            <a:avLst/>
          </a:prstGeom>
          <a:ln w="53975">
            <a:solidFill>
              <a:schemeClr val="accent1">
                <a:shade val="50000"/>
              </a:schemeClr>
            </a:solidFill>
          </a:ln>
          <a:effectLst>
            <a:outerShdw blurRad="50800" dist="50800" dir="5400000" sx="59000" sy="59000" algn="ctr" rotWithShape="0">
              <a:schemeClr val="tx1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74D340-F62E-4A4F-B8F0-68A7A54B756B}"/>
              </a:ext>
            </a:extLst>
          </p:cNvPr>
          <p:cNvSpPr txBox="1"/>
          <p:nvPr/>
        </p:nvSpPr>
        <p:spPr>
          <a:xfrm>
            <a:off x="3956054" y="4482548"/>
            <a:ext cx="6453251" cy="180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Sources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Particles trapped in Earth’s magnetic field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Solar Particle Events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Galactic Cosmic Rays</a:t>
            </a:r>
          </a:p>
        </p:txBody>
      </p:sp>
      <p:pic>
        <p:nvPicPr>
          <p:cNvPr id="7" name="Picture 2" descr="Arizona NASA Vertical Text">
            <a:extLst>
              <a:ext uri="{FF2B5EF4-FFF2-40B4-BE49-F238E27FC236}">
                <a16:creationId xmlns:a16="http://schemas.microsoft.com/office/drawing/2014/main" id="{C38AE625-56E8-4FCF-8B20-60F8CD08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17" y="5511004"/>
            <a:ext cx="735484" cy="9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41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3FB2-CDD4-4300-9824-FB6860104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Effects in Electronics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235F8-2042-46A2-ACA5-D7CFD31E7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001" y="1686024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Upsets/Anomalies:</a:t>
            </a:r>
          </a:p>
          <a:p>
            <a:r>
              <a:rPr lang="en-US" dirty="0"/>
              <a:t>Loss of data</a:t>
            </a:r>
          </a:p>
          <a:p>
            <a:r>
              <a:rPr lang="en-US" dirty="0"/>
              <a:t>Spurious signals</a:t>
            </a:r>
          </a:p>
          <a:p>
            <a:r>
              <a:rPr lang="en-US" dirty="0"/>
              <a:t>Phantom commands</a:t>
            </a:r>
          </a:p>
          <a:p>
            <a:r>
              <a:rPr lang="en-US" dirty="0"/>
              <a:t>Performance degradation</a:t>
            </a:r>
          </a:p>
          <a:p>
            <a:r>
              <a:rPr lang="en-US" dirty="0"/>
              <a:t>Single event effects (SEE) in microelectronics: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9999"/>
                </a:solidFill>
              </a:rPr>
              <a:t>1101 </a:t>
            </a:r>
            <a:r>
              <a:rPr lang="en-US" dirty="0">
                <a:solidFill>
                  <a:srgbClr val="FF9999"/>
                </a:solidFill>
                <a:sym typeface="Symbol" panose="05050102010706020507" pitchFamily="18" charset="2"/>
              </a:rPr>
              <a:t> 0101</a:t>
            </a:r>
            <a:endParaRPr lang="en-US" dirty="0">
              <a:solidFill>
                <a:srgbClr val="FF9999"/>
              </a:solidFill>
            </a:endParaRPr>
          </a:p>
          <a:p>
            <a:r>
              <a:rPr lang="en-US" dirty="0"/>
              <a:t>Electromagnetic pulses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5ED9B-3433-4AA8-A6B3-43184C3F4024}"/>
              </a:ext>
            </a:extLst>
          </p:cNvPr>
          <p:cNvSpPr txBox="1"/>
          <p:nvPr/>
        </p:nvSpPr>
        <p:spPr>
          <a:xfrm>
            <a:off x="5845881" y="2727299"/>
            <a:ext cx="5507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Effects can range from being transient, cumulative, permanent, recoverable or destructive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764CE9-6A87-405E-B514-643955542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60146" y="415435"/>
            <a:ext cx="2269853" cy="1815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325915-DCE9-4731-8802-35CACE4E7AA4}"/>
              </a:ext>
            </a:extLst>
          </p:cNvPr>
          <p:cNvSpPr txBox="1"/>
          <p:nvPr/>
        </p:nvSpPr>
        <p:spPr>
          <a:xfrm>
            <a:off x="7722483" y="4365074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SYSTEM FAILURE</a:t>
            </a:r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E609D356-EBE8-4473-BE73-016697AD3895}"/>
              </a:ext>
            </a:extLst>
          </p:cNvPr>
          <p:cNvSpPr/>
          <p:nvPr/>
        </p:nvSpPr>
        <p:spPr>
          <a:xfrm rot="5400000">
            <a:off x="6924892" y="4140376"/>
            <a:ext cx="648338" cy="592174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Arizona NASA Vertical Text">
            <a:extLst>
              <a:ext uri="{FF2B5EF4-FFF2-40B4-BE49-F238E27FC236}">
                <a16:creationId xmlns:a16="http://schemas.microsoft.com/office/drawing/2014/main" id="{BD735A47-58B3-46CE-AD3C-685B886F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17" y="5511004"/>
            <a:ext cx="735484" cy="9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8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F62C0-3A98-4A7F-A38D-E9C477507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662940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Single Event Effects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12D72-0A27-47D6-A3A4-6C57DA36C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737360"/>
            <a:ext cx="5157786" cy="4452303"/>
          </a:xfrm>
        </p:spPr>
        <p:txBody>
          <a:bodyPr/>
          <a:lstStyle/>
          <a:p>
            <a:r>
              <a:rPr lang="en-US" dirty="0"/>
              <a:t>Individual Incidents</a:t>
            </a:r>
          </a:p>
          <a:p>
            <a:r>
              <a:rPr lang="en-US" dirty="0"/>
              <a:t>Single highly energetic particle</a:t>
            </a:r>
          </a:p>
          <a:p>
            <a:r>
              <a:rPr lang="en-US" dirty="0"/>
              <a:t>Soft Errors</a:t>
            </a:r>
          </a:p>
          <a:p>
            <a:pPr lvl="1"/>
            <a:r>
              <a:rPr lang="en-US" dirty="0"/>
              <a:t>Non-destructive, may appear as bit flip, logic transients</a:t>
            </a:r>
          </a:p>
          <a:p>
            <a:r>
              <a:rPr lang="en-US" dirty="0"/>
              <a:t>Hard Errors</a:t>
            </a:r>
          </a:p>
          <a:p>
            <a:pPr lvl="1"/>
            <a:r>
              <a:rPr lang="en-US" dirty="0"/>
              <a:t>Permanent functional effect</a:t>
            </a:r>
          </a:p>
          <a:p>
            <a:pPr lvl="1"/>
            <a:r>
              <a:rPr lang="en-US" dirty="0"/>
              <a:t>May or may not be destructive</a:t>
            </a:r>
          </a:p>
          <a:p>
            <a:r>
              <a:rPr lang="en-US" dirty="0"/>
              <a:t>Latch-up, burnout, gate rupture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385F-3532-4E8A-96C8-4FBB59252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8" y="662940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/>
              <a:t>Total Ionizing Dose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9A7DB-62B8-45C5-A374-154ABBD1C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37360"/>
            <a:ext cx="5205416" cy="4452303"/>
          </a:xfrm>
        </p:spPr>
        <p:txBody>
          <a:bodyPr/>
          <a:lstStyle/>
          <a:p>
            <a:r>
              <a:rPr lang="en-US" dirty="0"/>
              <a:t>Cumulative, long-term</a:t>
            </a:r>
          </a:p>
          <a:p>
            <a:r>
              <a:rPr lang="en-US" dirty="0"/>
              <a:t>Caused by all ionizing radiation sources</a:t>
            </a:r>
          </a:p>
          <a:p>
            <a:r>
              <a:rPr lang="en-US" dirty="0"/>
              <a:t>Performance Deterioration</a:t>
            </a:r>
          </a:p>
          <a:p>
            <a:r>
              <a:rPr lang="en-US" dirty="0"/>
              <a:t>Potentially leads to system failure over time</a:t>
            </a:r>
          </a:p>
          <a:p>
            <a:r>
              <a:rPr lang="en-US" dirty="0"/>
              <a:t>Voltage shifts, leakage currents, gain degradation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77895-F04C-4AF4-8DCB-5BEE947EDC6A}"/>
              </a:ext>
            </a:extLst>
          </p:cNvPr>
          <p:cNvSpPr txBox="1"/>
          <p:nvPr/>
        </p:nvSpPr>
        <p:spPr>
          <a:xfrm>
            <a:off x="5108027" y="963632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Univers" panose="020B0503020202020204" pitchFamily="34" charset="0"/>
              </a:rPr>
              <a:t>vs</a:t>
            </a:r>
            <a:r>
              <a:rPr lang="en-US" b="1" dirty="0">
                <a:latin typeface="Univers" panose="020B0503020202020204" pitchFamily="34" charset="0"/>
              </a:rPr>
              <a:t>.</a:t>
            </a:r>
          </a:p>
        </p:txBody>
      </p:sp>
      <p:pic>
        <p:nvPicPr>
          <p:cNvPr id="9" name="Picture 2" descr="Arizona NASA Vertical Text">
            <a:extLst>
              <a:ext uri="{FF2B5EF4-FFF2-40B4-BE49-F238E27FC236}">
                <a16:creationId xmlns:a16="http://schemas.microsoft.com/office/drawing/2014/main" id="{032F48BA-25C3-442C-905C-ED8582AC0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17" y="5511004"/>
            <a:ext cx="735484" cy="9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79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18684018-4EB2-4986-A065-B93C3F761E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78729" y="2883704"/>
            <a:ext cx="2293620" cy="17278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9AB08-5394-433E-996C-6034F20CE6DF}"/>
              </a:ext>
            </a:extLst>
          </p:cNvPr>
          <p:cNvSpPr txBox="1"/>
          <p:nvPr/>
        </p:nvSpPr>
        <p:spPr>
          <a:xfrm>
            <a:off x="4909599" y="4642007"/>
            <a:ext cx="28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Integrated Circuit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71C00-DD17-4C5E-ACC5-FDA3C687C9E0}"/>
              </a:ext>
            </a:extLst>
          </p:cNvPr>
          <p:cNvSpPr txBox="1"/>
          <p:nvPr/>
        </p:nvSpPr>
        <p:spPr>
          <a:xfrm>
            <a:off x="2100910" y="2228671"/>
            <a:ext cx="2471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Analog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Performance Degradation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Operational Failure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3C7410-7688-42B7-826A-6CE59D3BD0E2}"/>
              </a:ext>
            </a:extLst>
          </p:cNvPr>
          <p:cNvSpPr txBox="1"/>
          <p:nvPr/>
        </p:nvSpPr>
        <p:spPr>
          <a:xfrm>
            <a:off x="8280400" y="2146632"/>
            <a:ext cx="238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92D050"/>
                </a:solidFill>
              </a:rPr>
              <a:t>Digital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Memory Corruption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Soft Errors (SEE)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1101</a:t>
            </a:r>
            <a:r>
              <a:rPr lang="en-US" dirty="0">
                <a:solidFill>
                  <a:srgbClr val="92D050"/>
                </a:solidFill>
                <a:sym typeface="Symbol" panose="05050102010706020507" pitchFamily="18" charset="2"/>
              </a:rPr>
              <a:t> 0101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C76FDA-03D0-4869-81A4-8D060E019998}"/>
              </a:ext>
            </a:extLst>
          </p:cNvPr>
          <p:cNvSpPr txBox="1"/>
          <p:nvPr/>
        </p:nvSpPr>
        <p:spPr>
          <a:xfrm>
            <a:off x="1943221" y="4826673"/>
            <a:ext cx="278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Code and Algorithm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Code Corruption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00A93-9E23-4FA2-BD60-2A444665B2F0}"/>
              </a:ext>
            </a:extLst>
          </p:cNvPr>
          <p:cNvSpPr txBox="1"/>
          <p:nvPr/>
        </p:nvSpPr>
        <p:spPr>
          <a:xfrm>
            <a:off x="8263657" y="4797076"/>
            <a:ext cx="306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Power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Power Control Malfunction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0F964-26FE-4088-A63E-DBEB38154643}"/>
              </a:ext>
            </a:extLst>
          </p:cNvPr>
          <p:cNvSpPr txBox="1"/>
          <p:nvPr/>
        </p:nvSpPr>
        <p:spPr>
          <a:xfrm>
            <a:off x="1098395" y="580215"/>
            <a:ext cx="510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example…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EF57192D-6BB4-4331-AC47-D88A4D5AF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91090" y="378186"/>
            <a:ext cx="1696720" cy="169672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AB111C0-2CF9-44F9-A913-43F51CD56953}"/>
              </a:ext>
            </a:extLst>
          </p:cNvPr>
          <p:cNvSpPr/>
          <p:nvPr/>
        </p:nvSpPr>
        <p:spPr>
          <a:xfrm rot="19866044">
            <a:off x="7548854" y="3193676"/>
            <a:ext cx="978408" cy="484632"/>
          </a:xfrm>
          <a:prstGeom prst="rightArrow">
            <a:avLst>
              <a:gd name="adj1" fmla="val 33229"/>
              <a:gd name="adj2" fmla="val 6257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61001D5-96AD-4C18-8BC2-60921C74A2D4}"/>
              </a:ext>
            </a:extLst>
          </p:cNvPr>
          <p:cNvSpPr/>
          <p:nvPr/>
        </p:nvSpPr>
        <p:spPr>
          <a:xfrm rot="1473055">
            <a:off x="7644748" y="4097421"/>
            <a:ext cx="978408" cy="484632"/>
          </a:xfrm>
          <a:prstGeom prst="rightArrow">
            <a:avLst>
              <a:gd name="adj1" fmla="val 33229"/>
              <a:gd name="adj2" fmla="val 625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95C0F22-6FE0-44A7-BCFC-AA6BDA704291}"/>
              </a:ext>
            </a:extLst>
          </p:cNvPr>
          <p:cNvSpPr/>
          <p:nvPr/>
        </p:nvSpPr>
        <p:spPr>
          <a:xfrm rot="8976410">
            <a:off x="4055000" y="4242749"/>
            <a:ext cx="978408" cy="484632"/>
          </a:xfrm>
          <a:prstGeom prst="rightArrow">
            <a:avLst>
              <a:gd name="adj1" fmla="val 33229"/>
              <a:gd name="adj2" fmla="val 6257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1A664E-385D-4C72-A2D9-50D35FC131F8}"/>
              </a:ext>
            </a:extLst>
          </p:cNvPr>
          <p:cNvSpPr/>
          <p:nvPr/>
        </p:nvSpPr>
        <p:spPr>
          <a:xfrm rot="13035754">
            <a:off x="4063513" y="2792911"/>
            <a:ext cx="978408" cy="484632"/>
          </a:xfrm>
          <a:prstGeom prst="rightArrow">
            <a:avLst>
              <a:gd name="adj1" fmla="val 33229"/>
              <a:gd name="adj2" fmla="val 625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pic>
        <p:nvPicPr>
          <p:cNvPr id="20" name="Picture 2" descr="Arizona NASA Vertical Text">
            <a:extLst>
              <a:ext uri="{FF2B5EF4-FFF2-40B4-BE49-F238E27FC236}">
                <a16:creationId xmlns:a16="http://schemas.microsoft.com/office/drawing/2014/main" id="{7EBE566E-E838-4360-B751-76F90F53C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17" y="5511004"/>
            <a:ext cx="735484" cy="9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3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0"/>
      <p:bldP spid="14" grpId="0"/>
      <p:bldP spid="15" grpId="0"/>
      <p:bldP spid="3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4B85-8EBE-414A-9965-62460CBF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Hardening By Design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A2CD56-A480-4091-8EEC-B870572F140A}"/>
              </a:ext>
            </a:extLst>
          </p:cNvPr>
          <p:cNvSpPr/>
          <p:nvPr/>
        </p:nvSpPr>
        <p:spPr>
          <a:xfrm>
            <a:off x="954157" y="1690688"/>
            <a:ext cx="2415208" cy="833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Identify Failure Mechanisms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06813D-0196-426D-96EA-B430C08944F7}"/>
              </a:ext>
            </a:extLst>
          </p:cNvPr>
          <p:cNvSpPr/>
          <p:nvPr/>
        </p:nvSpPr>
        <p:spPr>
          <a:xfrm>
            <a:off x="2353917" y="2757835"/>
            <a:ext cx="2415208" cy="83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Identify Radiation Effects Responsible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3FE355-3A6C-4E30-BC14-5A2C5370D8A9}"/>
              </a:ext>
            </a:extLst>
          </p:cNvPr>
          <p:cNvSpPr/>
          <p:nvPr/>
        </p:nvSpPr>
        <p:spPr>
          <a:xfrm>
            <a:off x="3369365" y="3824983"/>
            <a:ext cx="2415208" cy="976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Measure Radiation Effects &amp; Failure Mechanisms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6238CC-FCB1-4BDD-96DD-BE3BBCA978E1}"/>
              </a:ext>
            </a:extLst>
          </p:cNvPr>
          <p:cNvSpPr/>
          <p:nvPr/>
        </p:nvSpPr>
        <p:spPr>
          <a:xfrm>
            <a:off x="5006010" y="5034590"/>
            <a:ext cx="2415208" cy="1022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Use Knowledge to Improve Design</a:t>
            </a:r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CC99D297-8B4A-42CF-9DD7-8E09E093B913}"/>
              </a:ext>
            </a:extLst>
          </p:cNvPr>
          <p:cNvSpPr/>
          <p:nvPr/>
        </p:nvSpPr>
        <p:spPr>
          <a:xfrm rot="5400000">
            <a:off x="1562961" y="2492183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D6CB9BCB-0D19-4FAE-A536-B4DE376CED87}"/>
              </a:ext>
            </a:extLst>
          </p:cNvPr>
          <p:cNvSpPr/>
          <p:nvPr/>
        </p:nvSpPr>
        <p:spPr>
          <a:xfrm rot="5400000">
            <a:off x="2578409" y="3651122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B2205B7F-7055-4D70-BBC3-5220627D0FEF}"/>
              </a:ext>
            </a:extLst>
          </p:cNvPr>
          <p:cNvSpPr/>
          <p:nvPr/>
        </p:nvSpPr>
        <p:spPr>
          <a:xfrm rot="5400000">
            <a:off x="4215054" y="4860730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1C608-4314-49E1-B5BD-6F258A3AF64F}"/>
              </a:ext>
            </a:extLst>
          </p:cNvPr>
          <p:cNvSpPr txBox="1"/>
          <p:nvPr/>
        </p:nvSpPr>
        <p:spPr>
          <a:xfrm>
            <a:off x="7091553" y="2432011"/>
            <a:ext cx="4366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Increase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Increase Lifespan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Reduce/Eliminate Susceptibility to Failure Mechanisms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89794-5C94-44AE-B36A-CC340B5B12B2}"/>
              </a:ext>
            </a:extLst>
          </p:cNvPr>
          <p:cNvSpPr txBox="1"/>
          <p:nvPr/>
        </p:nvSpPr>
        <p:spPr>
          <a:xfrm>
            <a:off x="6625647" y="1787871"/>
            <a:ext cx="1591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GOALS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CC011F4-4F63-48B7-A0F1-A840FC09E26C}"/>
              </a:ext>
            </a:extLst>
          </p:cNvPr>
          <p:cNvSpPr/>
          <p:nvPr/>
        </p:nvSpPr>
        <p:spPr>
          <a:xfrm rot="10800000">
            <a:off x="5948859" y="4070822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Arizona NASA Vertical Text">
            <a:extLst>
              <a:ext uri="{FF2B5EF4-FFF2-40B4-BE49-F238E27FC236}">
                <a16:creationId xmlns:a16="http://schemas.microsoft.com/office/drawing/2014/main" id="{89AC5D79-EB74-4AC0-BA38-E509F99F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17" y="5511004"/>
            <a:ext cx="735484" cy="9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8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9353-726B-400E-9CF6-B5EEA0FD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0A761-F0FF-48FD-B775-8689F0F81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3525520" cy="39785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Linear Energy Transfer (LET): energy deposited per unit track length, normalized to density (MeV-cm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Total Ionizing Dose (TID): measure of energy absorbed by a unit mass per matter, or rad, by ionizing radiation.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3E630-15E4-4442-8C9A-0041CF677EBE}"/>
              </a:ext>
            </a:extLst>
          </p:cNvPr>
          <p:cNvSpPr txBox="1"/>
          <p:nvPr/>
        </p:nvSpPr>
        <p:spPr>
          <a:xfrm>
            <a:off x="6360160" y="1757680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Selecting Constraints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A20D2-9894-4BEC-A412-8751AE2BD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58" y="2498708"/>
            <a:ext cx="3912435" cy="2362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F513C1-00AA-4160-9627-93953B079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31" y="2342455"/>
            <a:ext cx="3106972" cy="2987040"/>
          </a:xfrm>
          <a:prstGeom prst="rect">
            <a:avLst/>
          </a:prstGeom>
        </p:spPr>
      </p:pic>
      <p:pic>
        <p:nvPicPr>
          <p:cNvPr id="9" name="Picture 2" descr="Arizona NASA Vertical Text">
            <a:extLst>
              <a:ext uri="{FF2B5EF4-FFF2-40B4-BE49-F238E27FC236}">
                <a16:creationId xmlns:a16="http://schemas.microsoft.com/office/drawing/2014/main" id="{DB066D25-3C08-4618-9768-02EA6C8E9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17" y="5511004"/>
            <a:ext cx="735484" cy="9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2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878F-BD41-4F79-82DE-5B5D9941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Converting Fluence to Rad(SiO</a:t>
            </a:r>
            <a:r>
              <a:rPr lang="en-US" b="1" baseline="-25000" dirty="0"/>
              <a:t>2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8C30C-D51F-4369-928F-626A247D5C9B}"/>
              </a:ext>
            </a:extLst>
          </p:cNvPr>
          <p:cNvSpPr txBox="1"/>
          <p:nvPr/>
        </p:nvSpPr>
        <p:spPr>
          <a:xfrm>
            <a:off x="3864333" y="1791373"/>
            <a:ext cx="540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rad(SiO</a:t>
            </a:r>
            <a:r>
              <a:rPr lang="en-US" sz="3200" b="1" baseline="-25000" dirty="0"/>
              <a:t>2</a:t>
            </a:r>
            <a:r>
              <a:rPr lang="en-US" sz="3200" b="1" dirty="0"/>
              <a:t>) = K </a:t>
            </a:r>
            <a:r>
              <a:rPr lang="en-US" sz="3200" b="1" dirty="0">
                <a:sym typeface="Symbol" panose="05050102010706020507" pitchFamily="18" charset="2"/>
              </a:rPr>
              <a:t> </a:t>
            </a:r>
            <a:r>
              <a:rPr lang="en-US" sz="3200" b="1" baseline="-25000" dirty="0">
                <a:sym typeface="Symbol" panose="05050102010706020507" pitchFamily="18" charset="2"/>
              </a:rPr>
              <a:t>p</a:t>
            </a:r>
            <a:r>
              <a:rPr lang="en-US" sz="3200" b="1" dirty="0">
                <a:sym typeface="Symbol" panose="05050102010706020507" pitchFamily="18" charset="2"/>
              </a:rPr>
              <a:t>  LET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A8F987-9A60-4C25-B4EA-7A9A758697F9}"/>
              </a:ext>
            </a:extLst>
          </p:cNvPr>
          <p:cNvSpPr txBox="1"/>
          <p:nvPr/>
        </p:nvSpPr>
        <p:spPr>
          <a:xfrm>
            <a:off x="995758" y="2673457"/>
            <a:ext cx="510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Units of rad(Si) = (</a:t>
            </a:r>
            <a:r>
              <a:rPr lang="en-US" dirty="0" err="1"/>
              <a:t>rad</a:t>
            </a:r>
            <a:r>
              <a:rPr lang="en-US" dirty="0" err="1">
                <a:sym typeface="Symbol" panose="05050102010706020507" pitchFamily="18" charset="2"/>
              </a:rPr>
              <a:t>g</a:t>
            </a:r>
            <a:r>
              <a:rPr lang="en-US" dirty="0">
                <a:sym typeface="Symbol" panose="05050102010706020507" pitchFamily="18" charset="2"/>
              </a:rPr>
              <a:t>/MeV) </a:t>
            </a:r>
            <a:r>
              <a:rPr lang="en-US" sz="1800" b="1" dirty="0">
                <a:sym typeface="Symbol" panose="05050102010706020507" pitchFamily="18" charset="2"/>
              </a:rPr>
              <a:t> </a:t>
            </a:r>
            <a:r>
              <a:rPr lang="en-US" dirty="0">
                <a:sym typeface="Symbol" panose="05050102010706020507" pitchFamily="18" charset="2"/>
              </a:rPr>
              <a:t>(cm</a:t>
            </a:r>
            <a:r>
              <a:rPr lang="en-US" baseline="30000" dirty="0">
                <a:sym typeface="Symbol" panose="05050102010706020507" pitchFamily="18" charset="2"/>
              </a:rPr>
              <a:t>-2</a:t>
            </a:r>
            <a:r>
              <a:rPr lang="en-US" dirty="0">
                <a:sym typeface="Symbol" panose="05050102010706020507" pitchFamily="18" charset="2"/>
              </a:rPr>
              <a:t>)</a:t>
            </a:r>
            <a:r>
              <a:rPr lang="en-US" sz="1800" b="1" dirty="0">
                <a:sym typeface="Symbol" panose="05050102010706020507" pitchFamily="18" charset="2"/>
              </a:rPr>
              <a:t> </a:t>
            </a:r>
            <a:r>
              <a:rPr lang="en-US" dirty="0">
                <a:sym typeface="Symbol" panose="05050102010706020507" pitchFamily="18" charset="2"/>
              </a:rPr>
              <a:t> (MeVcm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/g)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15C0E3-1F93-43C2-9858-8868710FE9BA}"/>
              </a:ext>
            </a:extLst>
          </p:cNvPr>
          <p:cNvSpPr txBox="1"/>
          <p:nvPr/>
        </p:nvSpPr>
        <p:spPr>
          <a:xfrm>
            <a:off x="995758" y="3059668"/>
            <a:ext cx="513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(10</a:t>
            </a:r>
            <a:r>
              <a:rPr lang="en-US" baseline="30000" dirty="0"/>
              <a:t>6</a:t>
            </a:r>
            <a:r>
              <a:rPr lang="en-US" dirty="0"/>
              <a:t>eV/MeV)(1.6</a:t>
            </a:r>
            <a:r>
              <a:rPr lang="en-US" sz="1800" b="1" dirty="0">
                <a:sym typeface="Symbol" panose="05050102010706020507" pitchFamily="18" charset="2"/>
              </a:rPr>
              <a:t>  </a:t>
            </a:r>
            <a:r>
              <a:rPr lang="en-US" dirty="0"/>
              <a:t>10</a:t>
            </a:r>
            <a:r>
              <a:rPr lang="en-US" baseline="30000" dirty="0"/>
              <a:t>-12</a:t>
            </a:r>
            <a:r>
              <a:rPr lang="en-US" dirty="0"/>
              <a:t>erg/eV)(1rad</a:t>
            </a:r>
            <a:r>
              <a:rPr lang="en-US" dirty="0">
                <a:sym typeface="Symbol" panose="05050102010706020507" pitchFamily="18" charset="2"/>
              </a:rPr>
              <a:t>  </a:t>
            </a:r>
            <a:r>
              <a:rPr lang="en-US" dirty="0"/>
              <a:t>g/100 erg)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AD37C0-39A6-47D7-9B78-887D40421BF6}"/>
              </a:ext>
            </a:extLst>
          </p:cNvPr>
          <p:cNvSpPr txBox="1"/>
          <p:nvPr/>
        </p:nvSpPr>
        <p:spPr>
          <a:xfrm>
            <a:off x="1298900" y="3445879"/>
            <a:ext cx="408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= 1.6 </a:t>
            </a:r>
            <a:r>
              <a:rPr lang="en-US" sz="2400" b="1" dirty="0">
                <a:solidFill>
                  <a:srgbClr val="FFC000"/>
                </a:solidFill>
                <a:sym typeface="Symbol" panose="05050102010706020507" pitchFamily="18" charset="2"/>
              </a:rPr>
              <a:t> </a:t>
            </a:r>
            <a:r>
              <a:rPr lang="en-US" sz="2400" b="1" dirty="0">
                <a:solidFill>
                  <a:srgbClr val="FFC000"/>
                </a:solidFill>
              </a:rPr>
              <a:t>10</a:t>
            </a:r>
            <a:r>
              <a:rPr lang="en-US" sz="2400" b="1" baseline="30000" dirty="0">
                <a:solidFill>
                  <a:srgbClr val="FFC000"/>
                </a:solidFill>
              </a:rPr>
              <a:t>-8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rad</a:t>
            </a:r>
            <a:r>
              <a:rPr lang="en-US" sz="2400" b="1" dirty="0" err="1">
                <a:solidFill>
                  <a:srgbClr val="FFC000"/>
                </a:solidFill>
                <a:sym typeface="Symbol" panose="05050102010706020507" pitchFamily="18" charset="2"/>
              </a:rPr>
              <a:t>g</a:t>
            </a:r>
            <a:r>
              <a:rPr lang="en-US" sz="2400" b="1" dirty="0">
                <a:solidFill>
                  <a:srgbClr val="FFC000"/>
                </a:solidFill>
                <a:sym typeface="Symbol" panose="05050102010706020507" pitchFamily="18" charset="2"/>
              </a:rPr>
              <a:t>/MeV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B67F8E-D7D8-4F0D-990E-58DD71A3F3EF}"/>
              </a:ext>
            </a:extLst>
          </p:cNvPr>
          <p:cNvSpPr txBox="1"/>
          <p:nvPr/>
        </p:nvSpPr>
        <p:spPr>
          <a:xfrm>
            <a:off x="838200" y="4025558"/>
            <a:ext cx="282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Ex: 100 MeV protons in </a:t>
            </a:r>
            <a:r>
              <a:rPr lang="en-US" b="1" dirty="0"/>
              <a:t>SiO</a:t>
            </a:r>
            <a:r>
              <a:rPr lang="en-US" b="1" baseline="-25000" dirty="0"/>
              <a:t>2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AE225-E9AD-4B58-8270-B9CD198275FC}"/>
              </a:ext>
            </a:extLst>
          </p:cNvPr>
          <p:cNvSpPr txBox="1"/>
          <p:nvPr/>
        </p:nvSpPr>
        <p:spPr>
          <a:xfrm>
            <a:off x="1171350" y="4431908"/>
            <a:ext cx="9849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LET for 100 MeV in SiO</a:t>
            </a:r>
            <a:r>
              <a:rPr lang="en-US" sz="2000" baseline="-25000" dirty="0"/>
              <a:t>2</a:t>
            </a:r>
            <a:r>
              <a:rPr lang="en-US" sz="2000" dirty="0"/>
              <a:t> is 6.13 </a:t>
            </a:r>
            <a:r>
              <a:rPr lang="en-US" sz="2000" dirty="0">
                <a:sym typeface="Symbol" panose="05050102010706020507" pitchFamily="18" charset="2"/>
              </a:rPr>
              <a:t>MeVcm</a:t>
            </a:r>
            <a:r>
              <a:rPr lang="en-US" sz="2000" baseline="30000" dirty="0">
                <a:sym typeface="Symbol" panose="05050102010706020507" pitchFamily="18" charset="2"/>
              </a:rPr>
              <a:t>2</a:t>
            </a:r>
            <a:r>
              <a:rPr lang="en-US" sz="2000" dirty="0">
                <a:sym typeface="Symbol" panose="05050102010706020507" pitchFamily="18" charset="2"/>
              </a:rPr>
              <a:t>/g (from SRIM)</a:t>
            </a:r>
          </a:p>
          <a:p>
            <a:r>
              <a:rPr lang="en-US" sz="2000" dirty="0">
                <a:sym typeface="Symbol" panose="05050102010706020507" pitchFamily="18" charset="2"/>
              </a:rPr>
              <a:t>- Total dose: [</a:t>
            </a:r>
            <a:r>
              <a:rPr lang="en-US" sz="2000" dirty="0"/>
              <a:t>rad(SiO</a:t>
            </a:r>
            <a:r>
              <a:rPr lang="en-US" sz="2000" baseline="-25000" dirty="0"/>
              <a:t>2</a:t>
            </a:r>
            <a:r>
              <a:rPr lang="en-US" sz="2000" dirty="0"/>
              <a:t>) ] from 100 MeV proton fluence (</a:t>
            </a:r>
            <a:r>
              <a:rPr lang="en-US" sz="2000" dirty="0">
                <a:sym typeface="Symbol" panose="05050102010706020507" pitchFamily="18" charset="2"/>
              </a:rPr>
              <a:t></a:t>
            </a:r>
            <a:r>
              <a:rPr lang="en-US" sz="2000" baseline="-25000" dirty="0">
                <a:sym typeface="Symbol" panose="05050102010706020507" pitchFamily="18" charset="2"/>
              </a:rPr>
              <a:t>p</a:t>
            </a:r>
            <a:r>
              <a:rPr lang="en-US" sz="2000" dirty="0">
                <a:sym typeface="Symbol" panose="05050102010706020507" pitchFamily="18" charset="2"/>
              </a:rPr>
              <a:t> ), multiply </a:t>
            </a:r>
            <a:r>
              <a:rPr lang="en-US" sz="2000" baseline="-25000" dirty="0">
                <a:sym typeface="Symbol" panose="05050102010706020507" pitchFamily="18" charset="2"/>
              </a:rPr>
              <a:t>p</a:t>
            </a:r>
            <a:r>
              <a:rPr lang="en-US" sz="2000" dirty="0">
                <a:sym typeface="Symbol" panose="05050102010706020507" pitchFamily="18" charset="2"/>
              </a:rPr>
              <a:t>  by (6.13) (</a:t>
            </a:r>
            <a:r>
              <a:rPr lang="en-US" sz="2000" dirty="0"/>
              <a:t>1.6 </a:t>
            </a:r>
            <a:r>
              <a:rPr lang="en-US" sz="2000" dirty="0">
                <a:sym typeface="Symbol" panose="05050102010706020507" pitchFamily="18" charset="2"/>
              </a:rPr>
              <a:t> </a:t>
            </a:r>
            <a:r>
              <a:rPr lang="en-US" sz="2000" dirty="0"/>
              <a:t>10</a:t>
            </a:r>
            <a:r>
              <a:rPr lang="en-US" sz="2000" baseline="30000" dirty="0"/>
              <a:t>-8</a:t>
            </a:r>
            <a:r>
              <a:rPr lang="en-US" sz="2000" dirty="0"/>
              <a:t>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C0EF8E-CB0C-4CB7-AC22-7FE05F51C412}"/>
              </a:ext>
            </a:extLst>
          </p:cNvPr>
          <p:cNvSpPr txBox="1"/>
          <p:nvPr/>
        </p:nvSpPr>
        <p:spPr>
          <a:xfrm>
            <a:off x="772256" y="5368510"/>
            <a:ext cx="1071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If the total fluence of 100 MeV protons for the mission is 10</a:t>
            </a:r>
            <a:r>
              <a:rPr lang="en-US" sz="2400" b="1" baseline="30000" dirty="0"/>
              <a:t>12</a:t>
            </a:r>
            <a:r>
              <a:rPr lang="en-US" sz="2400" b="1" dirty="0"/>
              <a:t> protons/cm</a:t>
            </a:r>
            <a:r>
              <a:rPr lang="en-US" sz="2400" b="1" baseline="30000" dirty="0"/>
              <a:t>2</a:t>
            </a:r>
            <a:r>
              <a:rPr lang="en-US" sz="2400" b="1" dirty="0"/>
              <a:t>, the part will receive ~ 100 </a:t>
            </a:r>
            <a:r>
              <a:rPr lang="en-US" sz="2400" b="1" dirty="0" err="1"/>
              <a:t>krad</a:t>
            </a:r>
            <a:r>
              <a:rPr lang="en-US" sz="2400" b="1" dirty="0"/>
              <a:t> (SiO</a:t>
            </a:r>
            <a:r>
              <a:rPr lang="en-US" sz="2400" b="1" baseline="-25000" dirty="0"/>
              <a:t>2</a:t>
            </a:r>
            <a:r>
              <a:rPr lang="en-US" sz="2400" b="1" dirty="0"/>
              <a:t>) from these particles.</a:t>
            </a:r>
          </a:p>
        </p:txBody>
      </p:sp>
      <p:pic>
        <p:nvPicPr>
          <p:cNvPr id="18" name="Picture 2" descr="Arizona NASA Vertical Text">
            <a:extLst>
              <a:ext uri="{FF2B5EF4-FFF2-40B4-BE49-F238E27FC236}">
                <a16:creationId xmlns:a16="http://schemas.microsoft.com/office/drawing/2014/main" id="{408B8741-391E-411B-A516-BE539B6D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17" y="5511004"/>
            <a:ext cx="735484" cy="9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2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2035-AC73-42BC-845B-C54966FA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Radiation Testing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CC968-1772-4840-8EA3-175087D97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600200"/>
            <a:ext cx="5160963" cy="4589463"/>
          </a:xfrm>
        </p:spPr>
        <p:txBody>
          <a:bodyPr>
            <a:normAutofit/>
          </a:bodyPr>
          <a:lstStyle/>
          <a:p>
            <a:r>
              <a:rPr lang="en-US" dirty="0"/>
              <a:t>Proton beam irradiates electrical components, simulating space environment</a:t>
            </a:r>
          </a:p>
          <a:p>
            <a:r>
              <a:rPr lang="en-US" dirty="0"/>
              <a:t>Selected Constraints:</a:t>
            </a:r>
          </a:p>
          <a:p>
            <a:pPr lvl="1"/>
            <a:r>
              <a:rPr lang="en-US" dirty="0"/>
              <a:t>100 MeV protons</a:t>
            </a:r>
          </a:p>
          <a:p>
            <a:pPr lvl="1"/>
            <a:r>
              <a:rPr lang="en-US" dirty="0"/>
              <a:t>5 mm diameter beam at 90% uniformity </a:t>
            </a:r>
          </a:p>
          <a:p>
            <a:pPr lvl="1"/>
            <a:r>
              <a:rPr lang="en-US" dirty="0"/>
              <a:t>Test up to 10</a:t>
            </a:r>
            <a:r>
              <a:rPr lang="en-US" baseline="30000" dirty="0"/>
              <a:t>13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 fluence with intermediary measurement points at 10</a:t>
            </a:r>
            <a:r>
              <a:rPr lang="en-US" baseline="30000" dirty="0"/>
              <a:t>11</a:t>
            </a:r>
            <a:r>
              <a:rPr lang="en-US" dirty="0"/>
              <a:t>,2</a:t>
            </a:r>
            <a:r>
              <a:rPr lang="en-US" sz="2400" b="1" dirty="0">
                <a:sym typeface="Symbol" panose="05050102010706020507" pitchFamily="18" charset="2"/>
              </a:rPr>
              <a:t></a:t>
            </a:r>
            <a:r>
              <a:rPr lang="en-US" dirty="0"/>
              <a:t>10</a:t>
            </a:r>
            <a:r>
              <a:rPr lang="en-US" baseline="30000" dirty="0"/>
              <a:t>11</a:t>
            </a:r>
            <a:r>
              <a:rPr lang="en-US" dirty="0"/>
              <a:t>,5</a:t>
            </a:r>
            <a:r>
              <a:rPr lang="en-US" sz="2400" b="1" dirty="0">
                <a:sym typeface="Symbol" panose="05050102010706020507" pitchFamily="18" charset="2"/>
              </a:rPr>
              <a:t></a:t>
            </a:r>
            <a:r>
              <a:rPr lang="en-US" dirty="0"/>
              <a:t>10</a:t>
            </a:r>
            <a:r>
              <a:rPr lang="en-US" baseline="30000" dirty="0"/>
              <a:t>11</a:t>
            </a:r>
            <a:r>
              <a:rPr lang="en-US" dirty="0"/>
              <a:t>, 10</a:t>
            </a:r>
            <a:r>
              <a:rPr lang="en-US" baseline="30000" dirty="0"/>
              <a:t>12</a:t>
            </a:r>
            <a:r>
              <a:rPr lang="en-US" dirty="0"/>
              <a:t>,2</a:t>
            </a:r>
            <a:r>
              <a:rPr lang="en-US" sz="2400" b="1" dirty="0">
                <a:sym typeface="Symbol" panose="05050102010706020507" pitchFamily="18" charset="2"/>
              </a:rPr>
              <a:t></a:t>
            </a:r>
            <a:r>
              <a:rPr lang="en-US" dirty="0"/>
              <a:t>10 </a:t>
            </a:r>
            <a:r>
              <a:rPr lang="en-US" baseline="30000" dirty="0"/>
              <a:t>12</a:t>
            </a:r>
            <a:r>
              <a:rPr lang="en-US" dirty="0"/>
              <a:t> , 5</a:t>
            </a:r>
            <a:r>
              <a:rPr lang="en-US" sz="2400" b="1" dirty="0">
                <a:sym typeface="Symbol" panose="05050102010706020507" pitchFamily="18" charset="2"/>
              </a:rPr>
              <a:t></a:t>
            </a:r>
            <a:r>
              <a:rPr lang="en-US" dirty="0"/>
              <a:t>10</a:t>
            </a:r>
            <a:r>
              <a:rPr lang="en-US" baseline="30000" dirty="0"/>
              <a:t>12</a:t>
            </a:r>
            <a:r>
              <a:rPr lang="en-US" dirty="0"/>
              <a:t>,10 </a:t>
            </a:r>
            <a:r>
              <a:rPr lang="en-US" baseline="30000" dirty="0"/>
              <a:t>13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 .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A4F0062-3AAB-48DA-A9B7-D422C366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1027906"/>
            <a:ext cx="5715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F18545-1927-48A0-B048-DF6A5669FF90}"/>
              </a:ext>
            </a:extLst>
          </p:cNvPr>
          <p:cNvSpPr txBox="1"/>
          <p:nvPr/>
        </p:nvSpPr>
        <p:spPr>
          <a:xfrm>
            <a:off x="6194427" y="4986193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Hitachi </a:t>
            </a:r>
            <a:r>
              <a:rPr lang="en-US" dirty="0" err="1"/>
              <a:t>ProBeat</a:t>
            </a:r>
            <a:r>
              <a:rPr lang="en-US" dirty="0"/>
              <a:t> IV synchrotron-based pencil beam scanning system at the Mayo Clinic, Phoenix, AZ</a:t>
            </a:r>
          </a:p>
        </p:txBody>
      </p:sp>
      <p:pic>
        <p:nvPicPr>
          <p:cNvPr id="6" name="Picture 2" descr="Arizona NASA Vertical Text">
            <a:extLst>
              <a:ext uri="{FF2B5EF4-FFF2-40B4-BE49-F238E27FC236}">
                <a16:creationId xmlns:a16="http://schemas.microsoft.com/office/drawing/2014/main" id="{CE2B1FAF-F947-4DF4-BEDC-20B4CEB9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17" y="5511004"/>
            <a:ext cx="735484" cy="9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41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3445</TotalTime>
  <Words>788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Univers</vt:lpstr>
      <vt:lpstr>Office Theme</vt:lpstr>
      <vt:lpstr>Space Environment Radiation Testing On Electrical Components</vt:lpstr>
      <vt:lpstr>Sources of Radiation in Space</vt:lpstr>
      <vt:lpstr>Radiation Effects in Electronics</vt:lpstr>
      <vt:lpstr>PowerPoint Presentation</vt:lpstr>
      <vt:lpstr>PowerPoint Presentation</vt:lpstr>
      <vt:lpstr>Radiation Hardening By Design</vt:lpstr>
      <vt:lpstr>Radiation Testing</vt:lpstr>
      <vt:lpstr>Converting Fluence to Rad(SiO2)</vt:lpstr>
      <vt:lpstr>Radiation Testing</vt:lpstr>
      <vt:lpstr>Radiation Testing</vt:lpstr>
      <vt:lpstr>Damages to Assess Post Irradiation</vt:lpstr>
      <vt:lpstr>Anticipated Results</vt:lpstr>
      <vt:lpstr>Questions?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Mairely Urias</dc:creator>
  <cp:lastModifiedBy>Mairely Urias</cp:lastModifiedBy>
  <cp:revision>100</cp:revision>
  <dcterms:created xsi:type="dcterms:W3CDTF">2022-04-06T00:14:14Z</dcterms:created>
  <dcterms:modified xsi:type="dcterms:W3CDTF">2022-04-09T06:30:40Z</dcterms:modified>
</cp:coreProperties>
</file>